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1" r:id="rId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5" autoAdjust="0"/>
    <p:restoredTop sz="94790" autoAdjust="0"/>
  </p:normalViewPr>
  <p:slideViewPr>
    <p:cSldViewPr>
      <p:cViewPr varScale="1">
        <p:scale>
          <a:sx n="65" d="100"/>
          <a:sy n="65" d="100"/>
        </p:scale>
        <p:origin x="-97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A80E2-23F3-4EEF-AFB9-C8922B9BE4A7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31C42-DB86-48E5-BE95-45D1BDC340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8930258"/>
              </p:ext>
            </p:extLst>
          </p:nvPr>
        </p:nvGraphicFramePr>
        <p:xfrm>
          <a:off x="304800" y="457200"/>
          <a:ext cx="8458200" cy="5676227"/>
        </p:xfrm>
        <a:graphic>
          <a:graphicData uri="http://schemas.openxmlformats.org/drawingml/2006/table">
            <a:tbl>
              <a:tblPr firstRow="1" bandRow="1"/>
              <a:tblGrid>
                <a:gridCol w="2590800"/>
                <a:gridCol w="5867400"/>
              </a:tblGrid>
              <a:tr h="5334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27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27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6275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304800" y="457200"/>
            <a:ext cx="685800" cy="5334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 descr="C:\Users\Carol\AppData\Local\Microsoft\Windows\INetCache\IE\0LKAO2B0\person-378368_640[1]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88" y="474967"/>
            <a:ext cx="388857" cy="40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959708" y="5392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Adobe Heiti Std R" pitchFamily="34" charset="-128"/>
                <a:ea typeface="Adobe Heiti Std R" pitchFamily="34" charset="-128"/>
              </a:rPr>
              <a:t>PERSONA NAME</a:t>
            </a:r>
            <a:endParaRPr lang="en-US" b="1" dirty="0">
              <a:solidFill>
                <a:schemeClr val="accent1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324600" y="457200"/>
            <a:ext cx="2438400" cy="5334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9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9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48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2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0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0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5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6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1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5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6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9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8A38E-9A7D-4937-9692-45D968AC5541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F5EB9-52B8-4970-9EE3-6E73507A9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62896" y="1236822"/>
            <a:ext cx="2456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chemeClr val="accent1"/>
                </a:solidFill>
              </a:rPr>
              <a:t>COMPANY BACKGROUND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88861" y="1113472"/>
            <a:ext cx="56979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Segment: Food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Revenue: &gt; </a:t>
            </a:r>
            <a:r>
              <a:rPr lang="en-US" dirty="0" smtClean="0"/>
              <a:t>$800M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Growth rate: &gt; 3% annually</a:t>
            </a:r>
          </a:p>
        </p:txBody>
      </p:sp>
      <p:sp>
        <p:nvSpPr>
          <p:cNvPr id="5" name="Rectangle 4"/>
          <p:cNvSpPr/>
          <p:nvPr/>
        </p:nvSpPr>
        <p:spPr>
          <a:xfrm>
            <a:off x="6636737" y="533400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WHO?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44237" y="518968"/>
            <a:ext cx="3304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END USER - EPIC  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410453" y="3837317"/>
            <a:ext cx="24565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chemeClr val="accent1"/>
                </a:solidFill>
              </a:rPr>
              <a:t>CORE VALUE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8861" y="3945092"/>
            <a:ext cx="2786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Customer service centric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385324" y="5626573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>
                <a:solidFill>
                  <a:schemeClr val="accent1"/>
                </a:solidFill>
              </a:rPr>
              <a:t>CHALLENGES</a:t>
            </a:r>
          </a:p>
          <a:p>
            <a:pPr algn="ctr"/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2988860" y="5703517"/>
            <a:ext cx="50446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Improving financial performance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0464" y="4851099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>
                <a:solidFill>
                  <a:schemeClr val="accent1"/>
                </a:solidFill>
              </a:rPr>
              <a:t>GOALS</a:t>
            </a:r>
          </a:p>
          <a:p>
            <a:pPr algn="ctr"/>
            <a:r>
              <a:rPr lang="en-US" altLang="en-US" sz="1000" dirty="0" smtClean="0"/>
              <a:t>Priorities</a:t>
            </a:r>
            <a:endParaRPr lang="en-US" alt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2988859" y="4534790"/>
            <a:ext cx="50446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Unified commerce to increase revenue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Customer experience and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Payment/data security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88860" y="2286000"/>
            <a:ext cx="56979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High growth: Increased store </a:t>
            </a:r>
            <a:r>
              <a:rPr lang="en-US" dirty="0" smtClean="0"/>
              <a:t>counts, capital </a:t>
            </a:r>
            <a:r>
              <a:rPr lang="en-US" dirty="0" smtClean="0"/>
              <a:t>spending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Category: Retail, Wholesale,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Not a technology early adapter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Sophisticated Operation team: leader in advanced technology development</a:t>
            </a:r>
            <a:endParaRPr lang="en-US" dirty="0"/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376272" y="2378333"/>
            <a:ext cx="24565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chemeClr val="accent1"/>
                </a:solidFill>
              </a:rPr>
              <a:t>DEMONGR</a:t>
            </a:r>
            <a:r>
              <a:rPr lang="en-US" altLang="en-US" dirty="0" smtClean="0">
                <a:solidFill>
                  <a:schemeClr val="accent1"/>
                </a:solidFill>
              </a:rPr>
              <a:t>A</a:t>
            </a:r>
            <a:r>
              <a:rPr lang="en-US" altLang="en-US" b="1" dirty="0" smtClean="0">
                <a:solidFill>
                  <a:schemeClr val="accent1"/>
                </a:solidFill>
              </a:rPr>
              <a:t>PHIC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81000" y="483300"/>
            <a:ext cx="2438400" cy="431100"/>
            <a:chOff x="381000" y="483300"/>
            <a:chExt cx="2438400" cy="431100"/>
          </a:xfrm>
        </p:grpSpPr>
        <p:sp>
          <p:nvSpPr>
            <p:cNvPr id="11" name="TextBox 10"/>
            <p:cNvSpPr txBox="1"/>
            <p:nvPr/>
          </p:nvSpPr>
          <p:spPr>
            <a:xfrm>
              <a:off x="1047344" y="547665"/>
              <a:ext cx="17720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1"/>
                  </a:solidFill>
                </a:rPr>
                <a:t>COMPANY PERSONA</a:t>
              </a:r>
              <a:endParaRPr lang="en-US" sz="1400" b="1" dirty="0">
                <a:solidFill>
                  <a:schemeClr val="accent1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99" b="15125"/>
            <a:stretch/>
          </p:blipFill>
          <p:spPr>
            <a:xfrm>
              <a:off x="381000" y="483300"/>
              <a:ext cx="556427" cy="431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76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483300"/>
            <a:ext cx="2438400" cy="431100"/>
            <a:chOff x="381000" y="483300"/>
            <a:chExt cx="2438400" cy="431100"/>
          </a:xfrm>
        </p:grpSpPr>
        <p:sp>
          <p:nvSpPr>
            <p:cNvPr id="3" name="TextBox 2"/>
            <p:cNvSpPr txBox="1"/>
            <p:nvPr/>
          </p:nvSpPr>
          <p:spPr>
            <a:xfrm>
              <a:off x="1047344" y="547665"/>
              <a:ext cx="17720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1"/>
                  </a:solidFill>
                </a:rPr>
                <a:t>COMPANY PERSONA</a:t>
              </a:r>
              <a:endParaRPr lang="en-US" sz="1400" b="1" dirty="0">
                <a:solidFill>
                  <a:schemeClr val="accent1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99" b="15125"/>
            <a:stretch/>
          </p:blipFill>
          <p:spPr>
            <a:xfrm>
              <a:off x="381000" y="483300"/>
              <a:ext cx="556427" cy="431100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2944237" y="518968"/>
            <a:ext cx="3304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END USER - EPIC  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95419" y="5355744"/>
            <a:ext cx="1717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mbria" panose="02040503050406030204" pitchFamily="18" charset="0"/>
              </a:rPr>
              <a:t>2016 – 10 Fast Growing Chains</a:t>
            </a:r>
            <a:endParaRPr lang="en-US" sz="900" dirty="0">
              <a:latin typeface="Cambria" panose="02040503050406030204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074920" y="5410200"/>
            <a:ext cx="106680" cy="9144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/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362896" y="1447800"/>
            <a:ext cx="245650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chemeClr val="accent1"/>
                </a:solidFill>
              </a:rPr>
              <a:t>DEMONGR</a:t>
            </a:r>
            <a:r>
              <a:rPr lang="en-US" altLang="en-US" dirty="0" smtClean="0">
                <a:solidFill>
                  <a:schemeClr val="accent1"/>
                </a:solidFill>
              </a:rPr>
              <a:t>A</a:t>
            </a:r>
            <a:r>
              <a:rPr lang="en-US" altLang="en-US" b="1" dirty="0" smtClean="0">
                <a:solidFill>
                  <a:schemeClr val="accent1"/>
                </a:solidFill>
              </a:rPr>
              <a:t>PHIC</a:t>
            </a:r>
          </a:p>
          <a:p>
            <a:pPr algn="ctr" eaLnBrk="1" hangingPunct="1"/>
            <a:endParaRPr lang="en-US" altLang="en-US" b="1" dirty="0">
              <a:solidFill>
                <a:schemeClr val="accent1"/>
              </a:solidFill>
            </a:endParaRPr>
          </a:p>
          <a:p>
            <a:pPr algn="ctr" eaLnBrk="1" hangingPunct="1"/>
            <a:r>
              <a:rPr lang="en-US" altLang="en-US" sz="1400" b="1" dirty="0" smtClean="0"/>
              <a:t>Headquarter locations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036277" y="1219200"/>
            <a:ext cx="5342447" cy="4091137"/>
            <a:chOff x="137964" y="0"/>
            <a:chExt cx="5066495" cy="3813594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3"/>
            <a:srcRect l="15914" t="11854" r="14799"/>
            <a:stretch/>
          </p:blipFill>
          <p:spPr>
            <a:xfrm>
              <a:off x="137964" y="0"/>
              <a:ext cx="5066495" cy="3813594"/>
            </a:xfrm>
            <a:prstGeom prst="rect">
              <a:avLst/>
            </a:prstGeom>
          </p:spPr>
        </p:pic>
        <p:sp>
          <p:nvSpPr>
            <p:cNvPr id="30" name="Oval 29"/>
            <p:cNvSpPr/>
            <p:nvPr/>
          </p:nvSpPr>
          <p:spPr>
            <a:xfrm>
              <a:off x="3241547" y="1450848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1" name="Oval 30"/>
            <p:cNvSpPr/>
            <p:nvPr/>
          </p:nvSpPr>
          <p:spPr>
            <a:xfrm>
              <a:off x="3665219" y="1359408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2" name="Oval 31"/>
            <p:cNvSpPr/>
            <p:nvPr/>
          </p:nvSpPr>
          <p:spPr>
            <a:xfrm>
              <a:off x="3561587" y="1688592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3" name="Oval 32"/>
            <p:cNvSpPr/>
            <p:nvPr/>
          </p:nvSpPr>
          <p:spPr>
            <a:xfrm>
              <a:off x="3098291" y="1688592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4" name="Oval 33"/>
            <p:cNvSpPr/>
            <p:nvPr/>
          </p:nvSpPr>
          <p:spPr>
            <a:xfrm>
              <a:off x="3799331" y="2432304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5" name="Oval 34"/>
            <p:cNvSpPr/>
            <p:nvPr/>
          </p:nvSpPr>
          <p:spPr>
            <a:xfrm>
              <a:off x="2659379" y="2109216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6" name="Oval 35"/>
            <p:cNvSpPr/>
            <p:nvPr/>
          </p:nvSpPr>
          <p:spPr>
            <a:xfrm>
              <a:off x="1751075" y="1889760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7" name="Oval 36"/>
            <p:cNvSpPr/>
            <p:nvPr/>
          </p:nvSpPr>
          <p:spPr>
            <a:xfrm>
              <a:off x="1117091" y="1670304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8" name="Oval 37"/>
            <p:cNvSpPr/>
            <p:nvPr/>
          </p:nvSpPr>
          <p:spPr>
            <a:xfrm>
              <a:off x="3031235" y="1542288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9" name="Oval 38"/>
            <p:cNvSpPr/>
            <p:nvPr/>
          </p:nvSpPr>
          <p:spPr>
            <a:xfrm>
              <a:off x="4110227" y="1200912"/>
              <a:ext cx="64008" cy="62484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213468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483300"/>
            <a:ext cx="2438400" cy="431100"/>
            <a:chOff x="381000" y="483300"/>
            <a:chExt cx="2438400" cy="431100"/>
          </a:xfrm>
        </p:grpSpPr>
        <p:sp>
          <p:nvSpPr>
            <p:cNvPr id="3" name="TextBox 2"/>
            <p:cNvSpPr txBox="1"/>
            <p:nvPr/>
          </p:nvSpPr>
          <p:spPr>
            <a:xfrm>
              <a:off x="1047344" y="547665"/>
              <a:ext cx="17720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1"/>
                  </a:solidFill>
                </a:rPr>
                <a:t>COMPANY PERSONA</a:t>
              </a:r>
              <a:endParaRPr lang="en-US" sz="1400" b="1" dirty="0">
                <a:solidFill>
                  <a:schemeClr val="accent1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99" b="15125"/>
            <a:stretch/>
          </p:blipFill>
          <p:spPr>
            <a:xfrm>
              <a:off x="381000" y="483300"/>
              <a:ext cx="556427" cy="431100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2944237" y="518968"/>
            <a:ext cx="3304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END USER - EPIC  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38514" y="1600200"/>
            <a:ext cx="24565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chemeClr val="accent1"/>
                </a:solidFill>
              </a:rPr>
              <a:t>TARGETS	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88861" y="1113472"/>
            <a:ext cx="56979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Kroger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Publix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Dollar General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Smart &amp; Final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321417"/>
              </p:ext>
            </p:extLst>
          </p:nvPr>
        </p:nvGraphicFramePr>
        <p:xfrm>
          <a:off x="334108" y="990599"/>
          <a:ext cx="8352691" cy="5105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92115"/>
                <a:gridCol w="1016977"/>
                <a:gridCol w="914400"/>
                <a:gridCol w="990600"/>
                <a:gridCol w="1066800"/>
                <a:gridCol w="2971799"/>
              </a:tblGrid>
              <a:tr h="775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 Retail Sales (billion$)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 # of US Stores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Capital Spending Increased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Employee in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Background Info</a:t>
                      </a:r>
                      <a:endParaRPr lang="en-US" sz="1400" dirty="0"/>
                    </a:p>
                  </a:txBody>
                  <a:tcPr/>
                </a:tc>
              </a:tr>
              <a:tr h="108247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Kroger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$109.8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Supermarkets (including 1330 fuel centers):2623, Convenience stores 783, Fine jewelry stores:326</a:t>
                      </a:r>
                      <a:endParaRPr lang="en-US" sz="1400" dirty="0"/>
                    </a:p>
                  </a:txBody>
                  <a:tcPr/>
                </a:tc>
              </a:tr>
              <a:tr h="108247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Publix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$32.4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15.4%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employee retention</a:t>
                      </a:r>
                      <a:endParaRPr lang="en-US" sz="1400" dirty="0"/>
                    </a:p>
                  </a:txBody>
                  <a:tcPr/>
                </a:tc>
              </a:tr>
              <a:tr h="108247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Dollar General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$15.3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12483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Operate over 12,400 stores</a:t>
                      </a:r>
                      <a:r>
                        <a:rPr lang="en-US" sz="1400" baseline="0" dirty="0" smtClean="0"/>
                        <a:t> including Dollar </a:t>
                      </a:r>
                      <a:r>
                        <a:rPr lang="en-US" sz="1400" baseline="0" dirty="0" err="1" smtClean="0"/>
                        <a:t>Genearl</a:t>
                      </a:r>
                      <a:r>
                        <a:rPr lang="en-US" sz="1400" baseline="0" dirty="0" smtClean="0"/>
                        <a:t> Market which i</a:t>
                      </a:r>
                      <a:r>
                        <a:rPr lang="en-US" sz="1400" dirty="0" smtClean="0"/>
                        <a:t>s a chain of hypermarkets</a:t>
                      </a:r>
                      <a:r>
                        <a:rPr lang="en-US" sz="1400" baseline="0" dirty="0" smtClean="0"/>
                        <a:t> that also sells fresh groceries and produce. </a:t>
                      </a:r>
                      <a:endParaRPr lang="en-US" sz="1400" dirty="0"/>
                    </a:p>
                  </a:txBody>
                  <a:tcPr/>
                </a:tc>
              </a:tr>
              <a:tr h="108247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Smart &amp; Final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$3.97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 based.</a:t>
                      </a:r>
                      <a:r>
                        <a:rPr lang="en-US" sz="1400" baseline="0" dirty="0" smtClean="0"/>
                        <a:t> Acquired by Haggen.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81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483300"/>
            <a:ext cx="2438400" cy="431100"/>
            <a:chOff x="381000" y="483300"/>
            <a:chExt cx="2438400" cy="431100"/>
          </a:xfrm>
        </p:grpSpPr>
        <p:sp>
          <p:nvSpPr>
            <p:cNvPr id="3" name="TextBox 2"/>
            <p:cNvSpPr txBox="1"/>
            <p:nvPr/>
          </p:nvSpPr>
          <p:spPr>
            <a:xfrm>
              <a:off x="1047344" y="547665"/>
              <a:ext cx="17720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1"/>
                  </a:solidFill>
                </a:rPr>
                <a:t>COMPANY PERSONA</a:t>
              </a:r>
              <a:endParaRPr lang="en-US" sz="1400" b="1" dirty="0">
                <a:solidFill>
                  <a:schemeClr val="accent1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99" b="15125"/>
            <a:stretch/>
          </p:blipFill>
          <p:spPr>
            <a:xfrm>
              <a:off x="381000" y="483300"/>
              <a:ext cx="556427" cy="431100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2944237" y="518968"/>
            <a:ext cx="3304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END USER - EPIC  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45311" y="1594338"/>
            <a:ext cx="2456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b="1" dirty="0" smtClean="0">
                <a:solidFill>
                  <a:schemeClr val="accent1"/>
                </a:solidFill>
              </a:rPr>
              <a:t>Lowe’s Market</a:t>
            </a:r>
          </a:p>
          <a:p>
            <a:pPr algn="ctr" eaLnBrk="1" hangingPunct="1"/>
            <a:endParaRPr lang="en-US" altLang="en-US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44237" y="1447800"/>
            <a:ext cx="569793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2015 Revenue:       $1 billion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2016 Store Count: 150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Headquarter:          </a:t>
            </a:r>
            <a:r>
              <a:rPr lang="en-US" dirty="0" err="1" smtClean="0"/>
              <a:t>Lifflefield</a:t>
            </a:r>
            <a:r>
              <a:rPr lang="en-US" dirty="0" smtClean="0"/>
              <a:t>, TX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2016 SN Ranking in the Top 75: #</a:t>
            </a:r>
            <a:r>
              <a:rPr lang="en-US" dirty="0" smtClean="0"/>
              <a:t>74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Small chain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Store locations:       South and west of Texas, New Mexico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18106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30286</TotalTime>
  <Words>257</Words>
  <Application>Microsoft Office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Chen</dc:creator>
  <cp:lastModifiedBy>Carol Chen</cp:lastModifiedBy>
  <cp:revision>75</cp:revision>
  <cp:lastPrinted>2016-01-22T19:41:06Z</cp:lastPrinted>
  <dcterms:created xsi:type="dcterms:W3CDTF">2016-01-19T22:21:24Z</dcterms:created>
  <dcterms:modified xsi:type="dcterms:W3CDTF">2016-08-04T20:50:53Z</dcterms:modified>
</cp:coreProperties>
</file>